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409" r:id="rId3"/>
    <p:sldId id="408" r:id="rId4"/>
    <p:sldId id="264" r:id="rId5"/>
    <p:sldId id="410" r:id="rId6"/>
    <p:sldId id="383" r:id="rId7"/>
    <p:sldId id="391" r:id="rId8"/>
    <p:sldId id="382" r:id="rId9"/>
    <p:sldId id="404" r:id="rId10"/>
    <p:sldId id="405" r:id="rId11"/>
    <p:sldId id="411" r:id="rId12"/>
    <p:sldId id="407" r:id="rId13"/>
    <p:sldId id="333" r:id="rId14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4FA"/>
    <a:srgbClr val="FF99FF"/>
    <a:srgbClr val="00FFFF"/>
    <a:srgbClr val="CCFFFF"/>
    <a:srgbClr val="99FF66"/>
    <a:srgbClr val="CCFFCC"/>
    <a:srgbClr val="3CFC2F"/>
    <a:srgbClr val="F5F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52" autoAdjust="0"/>
    <p:restoredTop sz="95007" autoAdjust="0"/>
  </p:normalViewPr>
  <p:slideViewPr>
    <p:cSldViewPr>
      <p:cViewPr varScale="1">
        <p:scale>
          <a:sx n="107" d="100"/>
          <a:sy n="107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Proportion of Paved Network</a:t>
            </a:r>
            <a:endParaRPr lang="en-GB" b="1" dirty="0"/>
          </a:p>
        </c:rich>
      </c:tx>
      <c:layout>
        <c:manualLayout>
          <c:xMode val="edge"/>
          <c:yMode val="edge"/>
          <c:x val="0.27871972042475118"/>
          <c:y val="0.8682031361594744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0618051725639314E-2"/>
          <c:w val="1"/>
          <c:h val="0.97938193526854089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A9-4E0B-8B10-8E91F64DC0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A9-4E0B-8B10-8E91F64DC06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4B9860B9-5CE4-476F-A276-C8FAD8522E7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26F2FAC8-28B8-496B-B797-FAF1A48362DE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A9-4E0B-8B10-8E91F64DC068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(Sheet1!$I$2,Sheet1!$J$2)</c:f>
              <c:strCache>
                <c:ptCount val="2"/>
                <c:pt idx="0">
                  <c:v>Paved (km)</c:v>
                </c:pt>
                <c:pt idx="1">
                  <c:v>Unpaved (km)</c:v>
                </c:pt>
              </c:strCache>
            </c:strRef>
          </c:cat>
          <c:val>
            <c:numRef>
              <c:f>(Sheet1!$I$6,Sheet1!$J$6)</c:f>
              <c:numCache>
                <c:formatCode>0%</c:formatCode>
                <c:ptCount val="2"/>
                <c:pt idx="0">
                  <c:v>0.32312748366653049</c:v>
                </c:pt>
                <c:pt idx="1">
                  <c:v>0.67687251633346945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A9-4E0B-8B10-8E91F64DC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D1B0D-98BF-4786-97CD-5B0973C8B027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B8A57-6A02-4AC3-8EC4-E18DA720C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13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9AF9F-948E-F149-8E1D-BEE0CBD82AA0}" type="datetimeFigureOut">
              <a:rPr lang="en-US" smtClean="0"/>
              <a:t>08-Jun-26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231A7-D01D-CB4E-80D7-27F09898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67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231A7-D01D-CB4E-80D7-27F09898A2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75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Inapatikana kwenye Intranet, pamoja na miongozo mingine inayotumika TANROADS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231A7-D01D-CB4E-80D7-27F09898A2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69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231A7-D01D-CB4E-80D7-27F09898A2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7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231A7-D01D-CB4E-80D7-27F09898A2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1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231A7-D01D-CB4E-80D7-27F09898A2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9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231A7-D01D-CB4E-80D7-27F09898A2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2BA06-30A9-72F0-A832-9FB943B3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B9DF-BA3C-4F53-B34B-E8E9D64E5D91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06C97-6653-1AF1-9A66-67D4AB1D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ECD1A-9886-7982-9E21-FF1C5C3D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3F0A5-13B7-4FA8-9966-F01C7328A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2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4686F-BFAC-298D-BA4F-33BC5E58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0CCC-1585-4013-A5D5-7D81706ECDBE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7B31A-310D-9BFB-E13E-22EF1F40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FDF7E-641D-6EBA-51BD-134FCC71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3357C-CB1D-42C5-9F61-131A22794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08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685EF-23F7-1EF5-2DFE-794D793C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AC93-98B8-496A-AB9A-BAD62453D20D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97712-3ECB-98FE-0F85-95EC69C2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446C7-0CE3-DD41-B2FE-2C940284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C9D85-FF81-408A-ADAD-A3BE9FCA1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9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47EDE-D9F1-29FD-F5DF-45842CEE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B401-96B9-495F-B05D-4E322C3C4FF3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D35B7-4733-0A21-C1D8-6EA2F242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BA3E9-ADA0-249B-7BBD-3311B968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70998-9059-432D-8B33-D0FF150CE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45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4628B-2800-B5BE-8E1F-9359CB8F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A8B5-73E2-4A71-920C-B3F2FB45FEA5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29E82-E3C3-39FB-4D4E-D15934DD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CF624-060C-DE8A-32D7-DD588520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89F8D-5AFE-4742-B291-85937199B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3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C7C502-A4FD-191C-76E9-DD51705B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C4F2-B59A-4677-B550-19466B16A9E5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4F400D-4492-37A3-4FC1-5EB476B3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2C59F4-F979-893D-96B8-95544814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9F326-0FE3-4D61-A5EA-D87ADFE41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1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489C8E-2366-9961-5DD7-C091C8BB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FC9-EDCF-4BEE-9BF1-5EE2EA1565E2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166DEE-900B-2B3C-F5A0-B4457E99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ECED27-8324-5FD1-471C-6B1C3F0A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C2C4F-9823-47AB-BA54-374343D2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12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58130F-82D5-5DE0-D04C-ACF2C578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95A0-1F67-420C-89A5-104C21BAFBB8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644858-8210-F136-CD28-593D2CED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E9EAF4-A0C8-62FE-921F-282288CA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AEC77-552D-4B9A-B5B3-98DAD8DF47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72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43E8FF-6BF4-317D-D06F-F48F718E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66A3-4DE1-4730-B0C8-A834A31AC288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83A294-BFCE-2C99-C964-BF13006A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4DDCE6-9742-A4D8-8FBA-9A21D228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6F53D-7D1F-4FFF-8F67-A06146D70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14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FC054-4476-46A0-BCC2-2C0B5CC3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6416-15A2-4B48-AD0E-0DA046A810AD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5B7251-6EA2-59AA-F9C6-DB27FC1E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3EE66B-BAA7-C419-AE36-74D300F9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474D4-B1A5-4BA2-9B49-8F9F72205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65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69E8BE-FB9B-FE52-A808-D3D8233D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5B2F-31B3-4304-A2CE-CFC3546CCD15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5EF009-F1E7-DC87-B3D5-1F94264B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73343C-E8BC-23C6-4B6F-1C9D7B96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2FCB5-E4A5-4E4C-831A-DC486530D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84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35293DF-9588-493D-0C15-6F0C9454B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4406289-1D7B-5B32-0B95-14479FF31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FBC43-3C67-1FAC-BDB6-8A16B133C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1A953-4A37-476A-B402-5E45C57ACC3A}" type="datetime1">
              <a:rPr lang="en-US"/>
              <a:pPr>
                <a:defRPr/>
              </a:pPr>
              <a:t>08-Jun-26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007EF-9773-2281-5E4B-7C1ECDDFB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73CEF-E5E6-FA7C-0D17-358A227DC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201B353-8618-4C94-B335-0E3DB7CBE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41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nroadshq@tanroads.go.tz" TargetMode="External"/><Relationship Id="rId5" Type="http://schemas.openxmlformats.org/officeDocument/2006/relationships/hyperlink" Target="http://www.tanroads.go.tz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424AF-2AEB-460B-9A14-576A25716DD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0;p13"/>
          <p:cNvSpPr txBox="1"/>
          <p:nvPr/>
        </p:nvSpPr>
        <p:spPr>
          <a:xfrm>
            <a:off x="1331640" y="116633"/>
            <a:ext cx="6264696" cy="117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UNITED REPUBLIC OF TANZANIA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MINISTRY OF WORKS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TANZANIA NATIONAL ROADS AGENCY (TANROADS)</a:t>
            </a:r>
          </a:p>
        </p:txBody>
      </p:sp>
      <p:pic>
        <p:nvPicPr>
          <p:cNvPr id="1026" name="Picture 2" descr="President Samia Inaugurates J.P. Magufuli Bridge – East Africa's Longest -  Africa Mining &amp; Construction Magaz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2" y="1556792"/>
            <a:ext cx="8313754" cy="47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2236" y="6356351"/>
            <a:ext cx="685012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200" b="1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22</a:t>
            </a:r>
            <a:r>
              <a:rPr lang="en-US" sz="1200" b="1" baseline="30000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nd</a:t>
            </a:r>
            <a:r>
              <a:rPr lang="en-US" sz="1200" b="1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 EDITION OF PROJECT QATAR EXHIBITION AND CONFERENCE   9</a:t>
            </a:r>
            <a:r>
              <a:rPr lang="en-US" sz="1200" b="1" baseline="30000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th</a:t>
            </a:r>
            <a:r>
              <a:rPr lang="en-US" sz="1200" b="1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- 11</a:t>
            </a:r>
            <a:r>
              <a:rPr lang="en-US" sz="1200" b="1" baseline="30000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th</a:t>
            </a:r>
            <a:r>
              <a:rPr lang="en-US" sz="1200" b="1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 JUNE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03648" y="116632"/>
            <a:ext cx="69127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 PROJECTS PIPELINE</a:t>
            </a:r>
          </a:p>
          <a:p>
            <a:pPr algn="ctr"/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Handeni-KwaMtoro- Singida (384km)</a:t>
            </a:r>
          </a:p>
          <a:p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0" y="1421731"/>
            <a:ext cx="8077687" cy="2331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6760" y="4100149"/>
            <a:ext cx="84238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Feasibility Study completed in 2016,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Economic Study updated in 2026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Shortest route from Tanga port to Rwanda, Burundi, Uganda &amp; eastern DRC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upgrading the Tanga port to be competitive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Cargo volume via Tanga port to/from hinterland has grown significantly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Estimated CAPEX is $ 600 million </a:t>
            </a:r>
          </a:p>
          <a:p>
            <a:pPr marL="0" lvl="1" algn="just"/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;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 Partner to develop a green field - truck dedicated toll road (single carriageway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0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54665" y="526369"/>
            <a:ext cx="69127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PROJECT COST FOR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 PROJECTS PIPELINE</a:t>
            </a:r>
          </a:p>
          <a:p>
            <a:pPr algn="ctr"/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79512" y="2204864"/>
            <a:ext cx="884972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estimated project cost of all six pipeline project is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 3.6 billion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estimated that these pipeline projects will be implemented within 5 to 10 years </a:t>
            </a:r>
          </a:p>
          <a:p>
            <a:pPr marL="0" lvl="1" algn="just"/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need ; </a:t>
            </a:r>
          </a:p>
          <a:p>
            <a:pPr marL="0" lvl="1" algn="just"/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financing through PPPs (from developers/lenders)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Blended financing mechanisms from lenders, bond, DFIs 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5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3221" y="379437"/>
            <a:ext cx="7886700" cy="687609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Support for PPP projects </a:t>
            </a:r>
            <a:b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Risk Mitigation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4083" y="1556792"/>
            <a:ext cx="8784976" cy="516468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improve PPP project bankability;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PPP Act Cap 103 provides government support to PPP projects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include public funding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(fiscal commitment or contingent liabilities)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support include tax and non-tax incentives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Guarantees (payment guarantee, demand guarantee)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Risk mitigation from Government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Land acquisition for construction corridor (R.O.W)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Environmental &amp;Social risks compliance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Guarantees (payment &amp; demand guarantee)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Exchange rate risk (hard currency vs local currency) 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9F8D-5AFE-4742-B291-85937199B63F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34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FDC3-05A9-D01D-EFE1-963B23CC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 ARE A LIFELINE TO THE ECONOMY</a:t>
            </a:r>
            <a:endParaRPr lang="en-TZ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DB2C6-45CA-0A1D-3BB0-D0415E28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73424AF-2AEB-460B-9A14-576A25716DD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BD6EC-CF54-BEDE-5ABB-891E20CF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70512" cy="3960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5833B2-7B0B-835E-9236-CBE4451D780D}"/>
              </a:ext>
            </a:extLst>
          </p:cNvPr>
          <p:cNvSpPr txBox="1"/>
          <p:nvPr/>
        </p:nvSpPr>
        <p:spPr>
          <a:xfrm>
            <a:off x="404673" y="4897357"/>
            <a:ext cx="8352238" cy="684208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5400" dirty="0">
                <a:solidFill>
                  <a:srgbClr val="44546A">
                    <a:lumMod val="50000"/>
                  </a:srgbClr>
                </a:solidFill>
              </a:rPr>
              <a:t>THANK YOU</a:t>
            </a:r>
            <a:endParaRPr lang="x-none" sz="5400" dirty="0">
              <a:solidFill>
                <a:srgbClr val="44546A">
                  <a:lumMod val="50000"/>
                </a:srgb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827584" y="5811992"/>
            <a:ext cx="68501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200" b="1" dirty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For more details please contact:</a:t>
            </a:r>
          </a:p>
          <a:p>
            <a:pPr lvl="0" algn="ctr">
              <a:lnSpc>
                <a:spcPct val="120000"/>
              </a:lnSpc>
            </a:pPr>
            <a:r>
              <a:rPr lang="en-US" sz="1200" b="1" dirty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Website: </a:t>
            </a:r>
            <a:r>
              <a:rPr lang="en-US" sz="1200" b="1" dirty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www.tanroads.go.tz</a:t>
            </a:r>
            <a:endParaRPr lang="en-US" sz="1200" b="1" dirty="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ctr">
              <a:lnSpc>
                <a:spcPct val="120000"/>
              </a:lnSpc>
            </a:pPr>
            <a:r>
              <a:rPr lang="en-US" sz="1200" b="1" dirty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Email: </a:t>
            </a:r>
            <a:r>
              <a:rPr lang="en-US" sz="1200" b="1" dirty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  <a:hlinkClick r:id="rId6"/>
              </a:rPr>
              <a:t>tanroadshq@tanroads.go.tz</a:t>
            </a:r>
            <a:r>
              <a:rPr lang="en-US" sz="1200" b="1" dirty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/elibariki.mkumbo@tanroads.go.tz</a:t>
            </a:r>
          </a:p>
          <a:p>
            <a:pPr lvl="0" algn="ctr">
              <a:lnSpc>
                <a:spcPct val="120000"/>
              </a:lnSpc>
            </a:pPr>
            <a:r>
              <a:rPr lang="en-US" sz="1200" b="1" dirty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+2552222926001/6 or +255787014096 (</a:t>
            </a:r>
            <a:r>
              <a:rPr lang="en-US" sz="1200" b="1" dirty="0" err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watsApp</a:t>
            </a:r>
            <a:r>
              <a:rPr lang="en-US" sz="1200" b="1" dirty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80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39" y="380063"/>
            <a:ext cx="6264697" cy="67267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  <a:latin typeface="Muli"/>
                <a:ea typeface="Muli"/>
                <a:cs typeface="Muli"/>
              </a:rPr>
              <a:t>TANZANIA ECONOMIC CONTEXT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424AF-2AEB-460B-9A14-576A25716DD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2337" y="1178248"/>
            <a:ext cx="8498135" cy="541910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Driven by </a:t>
            </a:r>
            <a:r>
              <a:rPr lang="en-US" b="1" dirty="0"/>
              <a:t>tourism, agriculture, industry &amp; construction and mining</a:t>
            </a:r>
          </a:p>
          <a:p>
            <a:pPr marL="0" indent="0" algn="just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The country’s population 62 million people with 51.9% of the working age population (NBS 2022).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Tanzania is located in East Africa with an area of </a:t>
            </a:r>
            <a:r>
              <a:rPr lang="en-GB" dirty="0"/>
              <a:t>945,087 km</a:t>
            </a:r>
            <a:r>
              <a:rPr lang="en-GB" baseline="30000" dirty="0"/>
              <a:t>2</a:t>
            </a:r>
            <a:r>
              <a:rPr lang="en-GB" dirty="0"/>
              <a:t> </a:t>
            </a: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Average GDP growth  rate ranges from  5% - 6% a year for five years  (2020-2025).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The economy is predicated to growth 6% in  2026  (</a:t>
            </a:r>
            <a:r>
              <a:rPr lang="en-US" i="1" dirty="0"/>
              <a:t>World Bank&amp; African Development Bank, 2025</a:t>
            </a:r>
            <a:r>
              <a:rPr lang="en-US" dirty="0"/>
              <a:t>)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9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437240" cy="86995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ROADS NETWORK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F3BD3B6-C38E-F3A0-6537-433DB107D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" y="2900858"/>
            <a:ext cx="5224526" cy="382061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424AF-2AEB-460B-9A14-576A25716DD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1B1FE-9B2A-EA43-8250-3001806FA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59" y="5943759"/>
            <a:ext cx="720081" cy="83804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97023"/>
              </p:ext>
            </p:extLst>
          </p:nvPr>
        </p:nvGraphicFramePr>
        <p:xfrm>
          <a:off x="5436097" y="2900859"/>
          <a:ext cx="3637518" cy="172880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96867">
                  <a:extLst>
                    <a:ext uri="{9D8B030D-6E8A-4147-A177-3AD203B41FA5}">
                      <a16:colId xmlns:a16="http://schemas.microsoft.com/office/drawing/2014/main" val="2311617664"/>
                    </a:ext>
                  </a:extLst>
                </a:gridCol>
                <a:gridCol w="791573">
                  <a:extLst>
                    <a:ext uri="{9D8B030D-6E8A-4147-A177-3AD203B41FA5}">
                      <a16:colId xmlns:a16="http://schemas.microsoft.com/office/drawing/2014/main" val="3409633158"/>
                    </a:ext>
                  </a:extLst>
                </a:gridCol>
                <a:gridCol w="923502">
                  <a:extLst>
                    <a:ext uri="{9D8B030D-6E8A-4147-A177-3AD203B41FA5}">
                      <a16:colId xmlns:a16="http://schemas.microsoft.com/office/drawing/2014/main" val="763953014"/>
                    </a:ext>
                  </a:extLst>
                </a:gridCol>
                <a:gridCol w="825576">
                  <a:extLst>
                    <a:ext uri="{9D8B030D-6E8A-4147-A177-3AD203B41FA5}">
                      <a16:colId xmlns:a16="http://schemas.microsoft.com/office/drawing/2014/main" val="652868411"/>
                    </a:ext>
                  </a:extLst>
                </a:gridCol>
              </a:tblGrid>
              <a:tr h="685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Road Class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Paved (km)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Unpaved (km)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Total (km)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1927928"/>
                  </a:ext>
                </a:extLst>
              </a:tr>
              <a:tr h="3477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Trunk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9,452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2,884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12,336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9367875"/>
                  </a:ext>
                </a:extLst>
              </a:tr>
              <a:tr h="3477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Regional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2,577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22,313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24,890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0487434"/>
                  </a:ext>
                </a:extLst>
              </a:tr>
              <a:tr h="3477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Total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12,029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25,197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37,226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4864057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423379"/>
              </p:ext>
            </p:extLst>
          </p:nvPr>
        </p:nvGraphicFramePr>
        <p:xfrm>
          <a:off x="5436097" y="4653136"/>
          <a:ext cx="3637518" cy="206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8672" y="1395090"/>
            <a:ext cx="8862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Malgun Gothic" panose="020B0503020000020004" pitchFamily="34" charset="-127"/>
              </a:rPr>
              <a:t>Tanzania National Roads Agency (TANROADS) was established by the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Executive Agencies (The Tanzania National Roads Agency) (Establishment) (Amendment) Order, 2020</a:t>
            </a:r>
            <a:r>
              <a:rPr lang="en-GB" dirty="0">
                <a:latin typeface="Arial" panose="020B0604020202020204" pitchFamily="34" charset="0"/>
                <a:ea typeface="Malgun Gothic" panose="020B0503020000020004" pitchFamily="34" charset="-127"/>
              </a:rPr>
              <a:t>,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Government Notice No. 232, published on March 27, 2020. TANROADS  administers 37,226km of national roads as classified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1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51520" y="1628800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Tx/>
              <a:buSzTx/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Growing demand of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roads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infrastructure,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Government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constraints on public resources and fiscal space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Private Sector is an alternative source of supplementing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limited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resources</a:t>
            </a:r>
          </a:p>
          <a:p>
            <a:pPr marL="285750" indent="-285750" algn="just">
              <a:buClrTx/>
              <a:buSzTx/>
              <a:buFont typeface="Wingdings" panose="05000000000000000000" pitchFamily="2" charset="2"/>
              <a:buChar char="v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 facilitate the PPP Concept, the Government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established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PPP framework (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National PPP Policy, PPP Act Cap 103 and its Regulations)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buClrTx/>
              <a:buSzTx/>
              <a:buFont typeface="Wingdings" panose="05000000000000000000" pitchFamily="2" charset="2"/>
              <a:buChar char="v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TANROADS has identified several projects, which may be implemented through PPP modality or other alternative financing options . </a:t>
            </a:r>
          </a:p>
          <a:p>
            <a:pPr marL="285750" indent="-285750" algn="just">
              <a:buClrTx/>
              <a:buSzTx/>
              <a:buFont typeface="Wingdings" panose="05000000000000000000" pitchFamily="2" charset="2"/>
              <a:buChar char="v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projects were identified in consideration of Government’s Priorities and indication on Affordability, Financial Viability &amp; Bankability and other factors attracting the PPP investments.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488B5C-DBB3-C9DD-8038-91E1EE34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536" y="202333"/>
            <a:ext cx="6912768" cy="648072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SECTOR AS ALTENATIVE SOURCE OF INFRASTRUCTURE FINANCING </a:t>
            </a:r>
            <a:endParaRPr lang="en-TZ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632" y="4332030"/>
            <a:ext cx="84238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Feasibility Study completed in 2025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Over 90% of Cargo from DSM port pass through existing highway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 traffic demand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AADT 32,850 </a:t>
            </a:r>
          </a:p>
          <a:p>
            <a:pPr marL="285750" lvl="1" indent="-285750" algn="just">
              <a:buFont typeface="Wingdings" panose="05000000000000000000" pitchFamily="2" charset="2"/>
              <a:buChar char="v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CAPEX &amp; OPEX is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$442 &amp; $188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(in real terms) respectively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NPV= $54.9 million, IRR = 17.1%, toll revenue= $ 4.99 bio, rental revenue= $ 1.2 bio </a:t>
            </a:r>
          </a:p>
          <a:p>
            <a:pPr marL="0" lvl="1" algn="just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;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Private Partner to develop a green field toll road through PPP model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Payment mechanism- Availability Payment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03647" y="11087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 PROJECTS PIPELINE</a:t>
            </a:r>
          </a:p>
          <a:p>
            <a:pPr algn="ctr"/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Chalinze-Morogoro (84.9km) Expressway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그림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r="11788"/>
          <a:stretch/>
        </p:blipFill>
        <p:spPr>
          <a:xfrm rot="16200000">
            <a:off x="2735796" y="-888041"/>
            <a:ext cx="3168352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4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54665" y="20960"/>
            <a:ext cx="7045726" cy="914400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 PROJECTS PIPELINE</a:t>
            </a:r>
            <a:b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Morogoro-Dodoma Expressway (260km)</a:t>
            </a:r>
          </a:p>
        </p:txBody>
      </p:sp>
      <p:pic>
        <p:nvPicPr>
          <p:cNvPr id="8" name="그림 2" descr="D:\00_Project\2022_T_탄자니아 Kibaha-Dodoma\230705_Investment opportunites for UAC bussiness community in Road\KakaoTalk_20230705_1745208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"/>
          <a:stretch/>
        </p:blipFill>
        <p:spPr bwMode="auto">
          <a:xfrm>
            <a:off x="179512" y="1073696"/>
            <a:ext cx="8102873" cy="2805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601" y="4160915"/>
            <a:ext cx="8793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Economic study, DED &amp; ESIA was completed in 2022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main link in Central Corridor, connects DSM with Dodoma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About 30% of transit cargo from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DSM port use this corridor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Traffic demand,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AADT 22,731 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Estimated construction cost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$ 700 million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brown field (2 lanes to 4 lanes) </a:t>
            </a:r>
          </a:p>
          <a:p>
            <a:pPr marL="0" lvl="1" algn="just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just"/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Needed;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Alternative financing (PPP, bond etc.) to fund the project)</a:t>
            </a:r>
          </a:p>
        </p:txBody>
      </p:sp>
    </p:spTree>
    <p:extLst>
      <p:ext uri="{BB962C8B-B14F-4D97-AF65-F5344CB8AC3E}">
        <p14:creationId xmlns:p14="http://schemas.microsoft.com/office/powerpoint/2010/main" val="345802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295993"/>
              </p:ext>
            </p:extLst>
          </p:nvPr>
        </p:nvGraphicFramePr>
        <p:xfrm>
          <a:off x="5271802" y="1484327"/>
          <a:ext cx="3602868" cy="4483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868">
                  <a:extLst>
                    <a:ext uri="{9D8B030D-6E8A-4147-A177-3AD203B41FA5}">
                      <a16:colId xmlns:a16="http://schemas.microsoft.com/office/drawing/2014/main" val="835884164"/>
                    </a:ext>
                  </a:extLst>
                </a:gridCol>
              </a:tblGrid>
              <a:tr h="3888889"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 decongest Dar es Salaam city,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Dar es Salaam City Transport Masterplan,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JICA (2018) </a:t>
                      </a:r>
                    </a:p>
                    <a:p>
                      <a:pPr marL="285750" marR="0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Pre-Feasibility Study is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completed</a:t>
                      </a:r>
                    </a:p>
                    <a:p>
                      <a:pPr marL="285750" marR="0" indent="-28575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DSM population by 2035 will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be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13.4 million.</a:t>
                      </a:r>
                    </a:p>
                    <a:p>
                      <a:pPr marL="285750" marR="0" indent="-28575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Estimated CAPEX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$505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million for middle ring road &amp;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$530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million for outer ring road</a:t>
                      </a:r>
                    </a:p>
                    <a:p>
                      <a:pPr marL="285750" marR="0" indent="-28575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IRR=11.0% , NPV=25.9mio (middle)</a:t>
                      </a:r>
                    </a:p>
                    <a:p>
                      <a:pPr marL="285750" marR="0" indent="-28575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IRR = 10.98%, NPV =17.9 mio (Outer)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380914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326"/>
            <a:ext cx="5092290" cy="3688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173613"/>
            <a:ext cx="633670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 PROJECTS PIPELINE</a:t>
            </a:r>
          </a:p>
          <a:p>
            <a:pPr algn="ctr"/>
            <a:endParaRPr lang="en-US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Dar es Salaam Outer Ring Road (78km) &amp; Middle Ring    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   Road (53km)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58702" y="5536952"/>
            <a:ext cx="8623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endParaRPr 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for; 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financing to develop green field road toll through PPP model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payment mechanism-AP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8922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29517"/>
              </p:ext>
            </p:extLst>
          </p:nvPr>
        </p:nvGraphicFramePr>
        <p:xfrm>
          <a:off x="5148064" y="1163652"/>
          <a:ext cx="3816424" cy="396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835884164"/>
                    </a:ext>
                  </a:extLst>
                </a:gridCol>
              </a:tblGrid>
              <a:tr h="3906079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is a section of Tanzania-Zambia highway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Heavily congested mountainous section (11km) with steep grades and sharp curves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Prone to road crashes and frequent truck breakdown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 of cargo from DSM port cross this section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Feasibility Study for 27km bypass road is under preparation (conventional)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7" marR="41007" marT="20504" marB="2050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03569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488656" y="190963"/>
            <a:ext cx="44182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 PROJECTS PIPELINE</a:t>
            </a:r>
          </a:p>
          <a:p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4.Kitonga Bypass/Tunnel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51520" y="5270542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endParaRPr 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financing to develop green field toll bypass/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PPP model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45" y="1158677"/>
            <a:ext cx="4662895" cy="38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5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54666" y="157326"/>
            <a:ext cx="6901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 PROJECTS PIPELINE</a:t>
            </a: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Igawa- Tunduma (218km) and Uyole – Songwe bypass (48.9km)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E0201-9CF2-B14B-AE08-42B20DB42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20960"/>
            <a:ext cx="102806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2019-04-02 at 1.57.33 PM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1163652"/>
            <a:ext cx="4752528" cy="420655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090892"/>
              </p:ext>
            </p:extLst>
          </p:nvPr>
        </p:nvGraphicFramePr>
        <p:xfrm>
          <a:off x="5148064" y="1163652"/>
          <a:ext cx="3816424" cy="4209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835884164"/>
                    </a:ext>
                  </a:extLst>
                </a:gridCol>
              </a:tblGrid>
              <a:tr h="420956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70% of cargo from/toward DSM port cross this highway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Gateway to Zambia, DRC, Zimbabwe &amp;Malawi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3 yrs transported 13% increase in cargo which is estimated to increase by 30% in 2029/30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Estimated CAPEX is $ 600 mio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Traffic, AADT 17,276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Feasibility Study under preparation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07" marR="41007" marT="20504" marB="2050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035699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1520" y="5248069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endParaRPr 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for;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Lenders to finance development of brown field toll road through PPP model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(Payment mechanism- user pays &amp; AP)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411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9154</TotalTime>
  <Words>1067</Words>
  <Application>Microsoft Office PowerPoint</Application>
  <PresentationFormat>On-screen Show (4:3)</PresentationFormat>
  <Paragraphs>152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Franklin Gothic Demi</vt:lpstr>
      <vt:lpstr>Muli</vt:lpstr>
      <vt:lpstr>Tw Cen MT</vt:lpstr>
      <vt:lpstr>Wingdings</vt:lpstr>
      <vt:lpstr>1_Office Theme</vt:lpstr>
      <vt:lpstr>PowerPoint Presentation</vt:lpstr>
      <vt:lpstr>TANZANIA ECONOMIC CONTEXT </vt:lpstr>
      <vt:lpstr>NATIONAL ROADS NETWORK</vt:lpstr>
      <vt:lpstr>PRIVATE SECTOR AS ALTENATIVE SOURCE OF INFRASTRUCTURE FINANCING </vt:lpstr>
      <vt:lpstr>PowerPoint Presentation</vt:lpstr>
      <vt:lpstr>PPP PROJECTS PIPELINE  2. Morogoro-Dodoma Expressway (260km)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 Support for PPP projects  and Risk Mitigation</vt:lpstr>
      <vt:lpstr>     ROADS ARE A LIFELINE TO THE ECONOMY</vt:lpstr>
    </vt:vector>
  </TitlesOfParts>
  <Company>PPF Pensions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Operating Plan - 2013</dc:title>
  <dc:creator>Majaliwa E. Mkinga</dc:creator>
  <cp:lastModifiedBy>User</cp:lastModifiedBy>
  <cp:revision>525</cp:revision>
  <cp:lastPrinted>2022-11-15T10:05:23Z</cp:lastPrinted>
  <dcterms:created xsi:type="dcterms:W3CDTF">2013-01-17T16:41:33Z</dcterms:created>
  <dcterms:modified xsi:type="dcterms:W3CDTF">2026-06-08T15:50:25Z</dcterms:modified>
</cp:coreProperties>
</file>